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312" r:id="rId4"/>
    <p:sldId id="261" r:id="rId5"/>
    <p:sldId id="263" r:id="rId6"/>
    <p:sldId id="265" r:id="rId7"/>
    <p:sldId id="269" r:id="rId8"/>
    <p:sldId id="270" r:id="rId9"/>
    <p:sldId id="271" r:id="rId10"/>
    <p:sldId id="272" r:id="rId11"/>
    <p:sldId id="273" r:id="rId12"/>
    <p:sldId id="275" r:id="rId13"/>
    <p:sldId id="276" r:id="rId14"/>
    <p:sldId id="314" r:id="rId15"/>
    <p:sldId id="335" r:id="rId16"/>
    <p:sldId id="336" r:id="rId17"/>
    <p:sldId id="337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38" r:id="rId32"/>
    <p:sldId id="310" r:id="rId33"/>
    <p:sldId id="289" r:id="rId34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91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13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836" y="3023616"/>
            <a:ext cx="11059477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1672" y="5462016"/>
            <a:ext cx="9107804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5F7AA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46428" y="2085720"/>
            <a:ext cx="4430395" cy="6779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5F7AA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53478" y="3655695"/>
            <a:ext cx="5103495" cy="5636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8/19/2020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1191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23162" y="3552190"/>
            <a:ext cx="10164825" cy="3044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5F7AA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3791" y="9070848"/>
            <a:ext cx="4163567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557" y="9070848"/>
            <a:ext cx="29925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8028" y="9070848"/>
            <a:ext cx="29925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ACM_SIGGRAPH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en.wikipedia.org/wiki/Association_for_Computing_Machinery" TargetMode="External"/><Relationship Id="rId5" Type="http://schemas.openxmlformats.org/officeDocument/2006/relationships/hyperlink" Target="https://en.wikipedia.org/wiki/Computer_graphics" TargetMode="External"/><Relationship Id="rId4" Type="http://schemas.openxmlformats.org/officeDocument/2006/relationships/hyperlink" Target="https://en.wikipedia.org/wiki/Meeti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GI-re2-rm4.jpg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rce" TargetMode="External"/><Relationship Id="rId7" Type="http://schemas.openxmlformats.org/officeDocument/2006/relationships/hyperlink" Target="https://en.wikipedia.org/wiki/Tactile_sensor" TargetMode="Externa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elerobotics" TargetMode="External"/><Relationship Id="rId5" Type="http://schemas.openxmlformats.org/officeDocument/2006/relationships/hyperlink" Target="https://en.wikipedia.org/wiki/Computer_simulation" TargetMode="External"/><Relationship Id="rId4" Type="http://schemas.openxmlformats.org/officeDocument/2006/relationships/hyperlink" Target="https://en.wikipedia.org/wiki/Vibration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../CourseOutline_CSE%20425_Computer%20Graphics.docx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lprogramming.com/re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000" y="3954145"/>
            <a:ext cx="11810999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9600" kern="1200" dirty="0">
                <a:solidFill>
                  <a:schemeClr val="tx1"/>
                </a:solidFill>
                <a:latin typeface="Gabriola" pitchFamily="82" charset="0"/>
                <a:ea typeface="+mn-ea"/>
                <a:cs typeface="Times New Roman"/>
              </a:rPr>
              <a:t>CSE 425: Computer Graphics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4400" y="5181600"/>
            <a:ext cx="5867399" cy="2631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"/>
              </a:spcBef>
            </a:pPr>
            <a:endParaRPr lang="en-US" sz="3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lang="en-US" sz="6600" dirty="0">
                <a:latin typeface="Gabriola" pitchFamily="82" charset="0"/>
                <a:cs typeface="Times New Roman"/>
              </a:rPr>
              <a:t>Dr. B. J. </a:t>
            </a:r>
            <a:r>
              <a:rPr lang="en-US" sz="6600" dirty="0" err="1">
                <a:latin typeface="Gabriola" pitchFamily="82" charset="0"/>
                <a:cs typeface="Times New Roman"/>
              </a:rPr>
              <a:t>Ferdosi</a:t>
            </a:r>
            <a:endParaRPr sz="6600" dirty="0">
              <a:latin typeface="Gabriola" pitchFamily="82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37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871" rIns="0" bIns="0" rtlCol="0">
            <a:spAutoFit/>
          </a:bodyPr>
          <a:lstStyle/>
          <a:p>
            <a:pPr marL="3372485">
              <a:lnSpc>
                <a:spcPct val="100000"/>
              </a:lnSpc>
            </a:pPr>
            <a:r>
              <a:rPr sz="6300" spc="5" dirty="0"/>
              <a:t>Fa</a:t>
            </a:r>
            <a:r>
              <a:rPr sz="6300" spc="15" dirty="0"/>
              <a:t>k</a:t>
            </a:r>
            <a:r>
              <a:rPr sz="6300" spc="5" dirty="0"/>
              <a:t>ing</a:t>
            </a:r>
            <a:r>
              <a:rPr sz="6300" spc="-60" dirty="0"/>
              <a:t> </a:t>
            </a:r>
            <a:r>
              <a:rPr sz="6300" spc="5" dirty="0"/>
              <a:t>Reality</a:t>
            </a:r>
            <a:endParaRPr sz="6300"/>
          </a:p>
        </p:txBody>
      </p:sp>
      <p:sp>
        <p:nvSpPr>
          <p:cNvPr id="3" name="object 3"/>
          <p:cNvSpPr/>
          <p:nvPr/>
        </p:nvSpPr>
        <p:spPr>
          <a:xfrm>
            <a:off x="3683000" y="1981200"/>
            <a:ext cx="5486400" cy="731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871" rIns="0" bIns="0" rtlCol="0">
            <a:spAutoFit/>
          </a:bodyPr>
          <a:lstStyle/>
          <a:p>
            <a:pPr marL="2839085">
              <a:lnSpc>
                <a:spcPct val="100000"/>
              </a:lnSpc>
            </a:pPr>
            <a:r>
              <a:rPr sz="6300" spc="5" dirty="0"/>
              <a:t>Alternative</a:t>
            </a:r>
            <a:r>
              <a:rPr sz="6300" spc="-30" dirty="0"/>
              <a:t> </a:t>
            </a:r>
            <a:r>
              <a:rPr sz="6300" dirty="0"/>
              <a:t>reality</a:t>
            </a:r>
            <a:endParaRPr sz="6300"/>
          </a:p>
        </p:txBody>
      </p:sp>
      <p:sp>
        <p:nvSpPr>
          <p:cNvPr id="3" name="object 3"/>
          <p:cNvSpPr/>
          <p:nvPr/>
        </p:nvSpPr>
        <p:spPr>
          <a:xfrm>
            <a:off x="1473200" y="2667000"/>
            <a:ext cx="102743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87401" y="2828670"/>
            <a:ext cx="11811000" cy="689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b="1" spc="10" dirty="0" smtClean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Movies / Special Effects			Video </a:t>
            </a:r>
            <a:r>
              <a:rPr lang="en-US" sz="3200" b="1" spc="10" dirty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 </a:t>
            </a:r>
          </a:p>
          <a:p>
            <a:endParaRPr lang="en-US" sz="3200" b="1" dirty="0">
              <a:solidFill>
                <a:srgbClr val="091A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</a:t>
            </a:r>
            <a:r>
              <a:rPr lang="en-US" sz="3200" b="1" dirty="0" smtClean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CAD-CAM </a:t>
            </a:r>
            <a:r>
              <a:rPr lang="en-US" sz="3200" b="1" dirty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200" b="1" dirty="0" smtClean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endParaRPr lang="en-US" sz="3200" b="1" dirty="0">
              <a:solidFill>
                <a:srgbClr val="091A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 smtClean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					Virtual Reality</a:t>
            </a:r>
          </a:p>
          <a:p>
            <a:endParaRPr lang="en-US" sz="3200" b="1" dirty="0">
              <a:solidFill>
                <a:srgbClr val="091A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 smtClean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					Medical Imaging</a:t>
            </a:r>
          </a:p>
          <a:p>
            <a:endParaRPr lang="en-US" sz="3200" b="1" dirty="0">
              <a:solidFill>
                <a:srgbClr val="091A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 smtClean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						Geographic </a:t>
            </a:r>
            <a:r>
              <a:rPr lang="en-US" sz="3200" b="1" dirty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 Systems &amp; </a:t>
            </a:r>
            <a:r>
              <a:rPr lang="en-US" sz="3200" b="1" dirty="0" smtClean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GPS</a:t>
            </a:r>
          </a:p>
          <a:p>
            <a:r>
              <a:rPr lang="en-US" sz="3200" b="1" dirty="0" smtClean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  <a:p>
            <a:endParaRPr lang="en-US" sz="3200" b="1" dirty="0">
              <a:solidFill>
                <a:srgbClr val="091A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lang="en-US" sz="3200" b="1" dirty="0" smtClean="0">
                <a:solidFill>
                  <a:srgbClr val="091A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					</a:t>
            </a:r>
            <a:r>
              <a:rPr lang="en-US" sz="3200" b="1" i="1" dirty="0">
                <a:solidFill>
                  <a:srgbClr val="94120D"/>
                </a:solidFill>
                <a:latin typeface="Times New Roman"/>
                <a:cs typeface="Times New Roman"/>
              </a:rPr>
              <a:t>and</a:t>
            </a:r>
            <a:r>
              <a:rPr lang="en-US" sz="3200" b="1" i="1" spc="-5" dirty="0">
                <a:solidFill>
                  <a:srgbClr val="94120D"/>
                </a:solidFill>
                <a:latin typeface="Times New Roman"/>
                <a:cs typeface="Times New Roman"/>
              </a:rPr>
              <a:t> </a:t>
            </a:r>
            <a:r>
              <a:rPr lang="en-US" sz="3200" b="1" i="1" dirty="0">
                <a:solidFill>
                  <a:srgbClr val="94120D"/>
                </a:solidFill>
                <a:latin typeface="Times New Roman"/>
                <a:cs typeface="Times New Roman"/>
              </a:rPr>
              <a:t>much	more</a:t>
            </a:r>
            <a:r>
              <a:rPr lang="en-US" sz="3200" b="1" i="1" spc="10" dirty="0" smtClean="0">
                <a:solidFill>
                  <a:srgbClr val="94120D"/>
                </a:solidFill>
                <a:latin typeface="Times New Roman"/>
                <a:cs typeface="Times New Roman"/>
              </a:rPr>
              <a:t>.</a:t>
            </a:r>
            <a:r>
              <a:rPr lang="en-US" sz="3200" b="1" i="1" dirty="0" smtClean="0">
                <a:solidFill>
                  <a:srgbClr val="94120D"/>
                </a:solidFill>
                <a:latin typeface="Times New Roman"/>
                <a:cs typeface="Times New Roman"/>
              </a:rPr>
              <a:t>...</a:t>
            </a:r>
            <a:endParaRPr lang="en-US" sz="3200" b="1" dirty="0" smtClean="0">
              <a:solidFill>
                <a:srgbClr val="091A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 smtClean="0">
              <a:solidFill>
                <a:srgbClr val="091A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5376" y="54194"/>
            <a:ext cx="11820397" cy="1966691"/>
          </a:xfrm>
          <a:prstGeom prst="rect">
            <a:avLst/>
          </a:prstGeom>
        </p:spPr>
        <p:txBody>
          <a:bodyPr vert="horz" wrap="square" lIns="0" tIns="118871" rIns="0" bIns="0" rtlCol="0">
            <a:spAutoFit/>
          </a:bodyPr>
          <a:lstStyle/>
          <a:p>
            <a:r>
              <a:rPr lang="en-US" sz="6000" dirty="0" smtClean="0"/>
              <a:t>What </a:t>
            </a:r>
            <a:r>
              <a:rPr lang="en-US" sz="6000" dirty="0"/>
              <a:t>are the applications of graphics?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76" y="210311"/>
            <a:ext cx="11953305" cy="1039259"/>
          </a:xfrm>
          <a:prstGeom prst="rect">
            <a:avLst/>
          </a:prstGeom>
        </p:spPr>
        <p:txBody>
          <a:bodyPr vert="horz" wrap="square" lIns="0" tIns="175768" rIns="0" bIns="0" rtlCol="0">
            <a:spAutoFit/>
          </a:bodyPr>
          <a:lstStyle/>
          <a:p>
            <a:pPr marL="728980">
              <a:lnSpc>
                <a:spcPct val="100000"/>
              </a:lnSpc>
            </a:pPr>
            <a:r>
              <a:rPr sz="5600" spc="-10" dirty="0"/>
              <a:t>W</a:t>
            </a:r>
            <a:r>
              <a:rPr sz="5600" spc="0" dirty="0"/>
              <a:t>h</a:t>
            </a:r>
            <a:r>
              <a:rPr sz="5600" spc="-5" dirty="0"/>
              <a:t>at</a:t>
            </a:r>
            <a:r>
              <a:rPr sz="5600" spc="10" dirty="0"/>
              <a:t> </a:t>
            </a:r>
            <a:r>
              <a:rPr lang="en-US" sz="5600" spc="-35" dirty="0"/>
              <a:t>e</a:t>
            </a:r>
            <a:r>
              <a:rPr sz="5600" spc="-5" dirty="0"/>
              <a:t>l</a:t>
            </a:r>
            <a:r>
              <a:rPr sz="5600" spc="5" dirty="0"/>
              <a:t>s</a:t>
            </a:r>
            <a:r>
              <a:rPr sz="5600" spc="-5" dirty="0"/>
              <a:t>e</a:t>
            </a:r>
            <a:r>
              <a:rPr sz="5600" spc="10" dirty="0"/>
              <a:t> </a:t>
            </a:r>
            <a:r>
              <a:rPr lang="en-US" sz="5600" spc="-5" dirty="0" smtClean="0"/>
              <a:t>use</a:t>
            </a:r>
            <a:r>
              <a:rPr sz="5600" spc="-25" dirty="0" smtClean="0"/>
              <a:t> </a:t>
            </a:r>
            <a:r>
              <a:rPr sz="5600" spc="-10" dirty="0"/>
              <a:t>Com</a:t>
            </a:r>
            <a:r>
              <a:rPr sz="5600" spc="5" dirty="0"/>
              <a:t>p</a:t>
            </a:r>
            <a:r>
              <a:rPr sz="5600" spc="-5" dirty="0"/>
              <a:t>u</a:t>
            </a:r>
            <a:r>
              <a:rPr sz="5600" spc="5" dirty="0"/>
              <a:t>t</a:t>
            </a:r>
            <a:r>
              <a:rPr sz="5600" spc="-5" dirty="0"/>
              <a:t>er</a:t>
            </a:r>
            <a:r>
              <a:rPr sz="5600" spc="20" dirty="0"/>
              <a:t> </a:t>
            </a:r>
            <a:r>
              <a:rPr sz="5600" spc="-35" dirty="0"/>
              <a:t>G</a:t>
            </a:r>
            <a:r>
              <a:rPr sz="5600" spc="-5" dirty="0"/>
              <a:t>r</a:t>
            </a:r>
            <a:r>
              <a:rPr sz="5600" spc="10" dirty="0"/>
              <a:t>a</a:t>
            </a:r>
            <a:r>
              <a:rPr sz="5600" spc="-5" dirty="0"/>
              <a:t>p</a:t>
            </a:r>
            <a:r>
              <a:rPr sz="5600" spc="10" dirty="0"/>
              <a:t>h</a:t>
            </a:r>
            <a:r>
              <a:rPr sz="5600" spc="-5" dirty="0"/>
              <a:t>i</a:t>
            </a:r>
            <a:r>
              <a:rPr sz="5600" spc="5" dirty="0"/>
              <a:t>c</a:t>
            </a:r>
            <a:r>
              <a:rPr sz="5600" spc="-5" dirty="0"/>
              <a:t>s</a:t>
            </a:r>
            <a:endParaRPr sz="5600" dirty="0"/>
          </a:p>
        </p:txBody>
      </p:sp>
      <p:sp>
        <p:nvSpPr>
          <p:cNvPr id="3" name="object 3"/>
          <p:cNvSpPr/>
          <p:nvPr/>
        </p:nvSpPr>
        <p:spPr>
          <a:xfrm>
            <a:off x="1118616" y="2109216"/>
            <a:ext cx="2673096" cy="2673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2057400"/>
            <a:ext cx="2667000" cy="266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75759" y="2109216"/>
            <a:ext cx="2188464" cy="2673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25976" y="2057400"/>
            <a:ext cx="2182876" cy="266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6616" y="2109216"/>
            <a:ext cx="4002024" cy="26730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24800" y="2057400"/>
            <a:ext cx="3995801" cy="2667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4000" y="5602223"/>
            <a:ext cx="1737360" cy="26730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3200" y="5549900"/>
            <a:ext cx="1730375" cy="2667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91584" y="5602223"/>
            <a:ext cx="3992879" cy="26730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1800" y="5549900"/>
            <a:ext cx="3986149" cy="2667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15400" y="5602223"/>
            <a:ext cx="2673096" cy="26730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64600" y="5549900"/>
            <a:ext cx="2667000" cy="2667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33752" y="4800980"/>
            <a:ext cx="369951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Scien</a:t>
            </a:r>
            <a:r>
              <a:rPr sz="3100" dirty="0">
                <a:solidFill>
                  <a:srgbClr val="5F7AAD"/>
                </a:solidFill>
                <a:latin typeface="Times New Roman"/>
                <a:cs typeface="Times New Roman"/>
              </a:rPr>
              <a:t>t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i</a:t>
            </a:r>
            <a:r>
              <a:rPr sz="3100" spc="-25" dirty="0">
                <a:solidFill>
                  <a:srgbClr val="5F7AAD"/>
                </a:solidFill>
                <a:latin typeface="Times New Roman"/>
                <a:cs typeface="Times New Roman"/>
              </a:rPr>
              <a:t>f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ic</a:t>
            </a:r>
            <a:r>
              <a:rPr sz="3100" spc="-35" dirty="0">
                <a:solidFill>
                  <a:srgbClr val="5F7AAD"/>
                </a:solidFill>
                <a:latin typeface="Times New Roman"/>
                <a:cs typeface="Times New Roman"/>
              </a:rPr>
              <a:t> </a:t>
            </a:r>
            <a:r>
              <a:rPr sz="3100" spc="-200" dirty="0">
                <a:solidFill>
                  <a:srgbClr val="5F7AAD"/>
                </a:solidFill>
                <a:latin typeface="Times New Roman"/>
                <a:cs typeface="Times New Roman"/>
              </a:rPr>
              <a:t>V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is</a:t>
            </a:r>
            <a:r>
              <a:rPr sz="3100" dirty="0">
                <a:solidFill>
                  <a:srgbClr val="5F7AAD"/>
                </a:solidFill>
                <a:latin typeface="Times New Roman"/>
                <a:cs typeface="Times New Roman"/>
              </a:rPr>
              <a:t>u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aliz</a:t>
            </a:r>
            <a:r>
              <a:rPr sz="3100" spc="-20" dirty="0">
                <a:solidFill>
                  <a:srgbClr val="5F7AAD"/>
                </a:solidFill>
                <a:latin typeface="Times New Roman"/>
                <a:cs typeface="Times New Roman"/>
              </a:rPr>
              <a:t>a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ti</a:t>
            </a:r>
            <a:r>
              <a:rPr sz="3100" spc="5" dirty="0">
                <a:solidFill>
                  <a:srgbClr val="5F7AAD"/>
                </a:solidFill>
                <a:latin typeface="Times New Roman"/>
                <a:cs typeface="Times New Roman"/>
              </a:rPr>
              <a:t>o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n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45702" y="4800980"/>
            <a:ext cx="1754505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Ill</a:t>
            </a:r>
            <a:r>
              <a:rPr sz="3100" spc="5" dirty="0">
                <a:solidFill>
                  <a:srgbClr val="5F7AAD"/>
                </a:solidFill>
                <a:latin typeface="Times New Roman"/>
                <a:cs typeface="Times New Roman"/>
              </a:rPr>
              <a:t>u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strati</a:t>
            </a:r>
            <a:r>
              <a:rPr sz="3100" dirty="0">
                <a:solidFill>
                  <a:srgbClr val="5F7AAD"/>
                </a:solidFill>
                <a:latin typeface="Times New Roman"/>
                <a:cs typeface="Times New Roman"/>
              </a:rPr>
              <a:t>o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n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1144" y="8332723"/>
            <a:ext cx="1598295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NPR /</a:t>
            </a:r>
            <a:r>
              <a:rPr sz="3100" spc="-175" dirty="0">
                <a:solidFill>
                  <a:srgbClr val="5F7AAD"/>
                </a:solidFill>
                <a:latin typeface="Times New Roman"/>
                <a:cs typeface="Times New Roman"/>
              </a:rPr>
              <a:t> 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Art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54997" y="8332723"/>
            <a:ext cx="1870075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200" dirty="0">
                <a:solidFill>
                  <a:srgbClr val="5F7AAD"/>
                </a:solidFill>
                <a:latin typeface="Times New Roman"/>
                <a:cs typeface="Times New Roman"/>
              </a:rPr>
              <a:t>V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irt</a:t>
            </a:r>
            <a:r>
              <a:rPr sz="3100" spc="5" dirty="0">
                <a:solidFill>
                  <a:srgbClr val="5F7AAD"/>
                </a:solidFill>
                <a:latin typeface="Times New Roman"/>
                <a:cs typeface="Times New Roman"/>
              </a:rPr>
              <a:t>u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al</a:t>
            </a:r>
            <a:r>
              <a:rPr sz="3100" spc="10" dirty="0">
                <a:solidFill>
                  <a:srgbClr val="5F7AAD"/>
                </a:solidFill>
                <a:latin typeface="Times New Roman"/>
                <a:cs typeface="Times New Roman"/>
              </a:rPr>
              <a:t> 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Li</a:t>
            </a:r>
            <a:r>
              <a:rPr sz="3100" spc="-25" dirty="0">
                <a:solidFill>
                  <a:srgbClr val="5F7AAD"/>
                </a:solidFill>
                <a:latin typeface="Times New Roman"/>
                <a:cs typeface="Times New Roman"/>
              </a:rPr>
              <a:t>f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e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98467" y="8332723"/>
            <a:ext cx="4507865" cy="1259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C</a:t>
            </a:r>
            <a:r>
              <a:rPr sz="3100" dirty="0">
                <a:solidFill>
                  <a:srgbClr val="5F7AAD"/>
                </a:solidFill>
                <a:latin typeface="Times New Roman"/>
                <a:cs typeface="Times New Roman"/>
              </a:rPr>
              <a:t>o</a:t>
            </a:r>
            <a:r>
              <a:rPr sz="3100" spc="-65" dirty="0">
                <a:solidFill>
                  <a:srgbClr val="5F7AAD"/>
                </a:solidFill>
                <a:latin typeface="Times New Roman"/>
                <a:cs typeface="Times New Roman"/>
              </a:rPr>
              <a:t>m</a:t>
            </a:r>
            <a:r>
              <a:rPr sz="3100" dirty="0">
                <a:solidFill>
                  <a:srgbClr val="5F7AAD"/>
                </a:solidFill>
                <a:latin typeface="Times New Roman"/>
                <a:cs typeface="Times New Roman"/>
              </a:rPr>
              <a:t>pu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tati</a:t>
            </a:r>
            <a:r>
              <a:rPr sz="3100" spc="0" dirty="0">
                <a:solidFill>
                  <a:srgbClr val="5F7AAD"/>
                </a:solidFill>
                <a:latin typeface="Times New Roman"/>
                <a:cs typeface="Times New Roman"/>
              </a:rPr>
              <a:t>o</a:t>
            </a:r>
            <a:r>
              <a:rPr sz="3100" dirty="0">
                <a:solidFill>
                  <a:srgbClr val="5F7AAD"/>
                </a:solidFill>
                <a:latin typeface="Times New Roman"/>
                <a:cs typeface="Times New Roman"/>
              </a:rPr>
              <a:t>n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al</a:t>
            </a:r>
            <a:r>
              <a:rPr sz="3100" spc="10" dirty="0">
                <a:solidFill>
                  <a:srgbClr val="5F7AAD"/>
                </a:solidFill>
                <a:latin typeface="Times New Roman"/>
                <a:cs typeface="Times New Roman"/>
              </a:rPr>
              <a:t> 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P</a:t>
            </a:r>
            <a:r>
              <a:rPr sz="3100" spc="5" dirty="0">
                <a:solidFill>
                  <a:srgbClr val="5F7AAD"/>
                </a:solidFill>
                <a:latin typeface="Times New Roman"/>
                <a:cs typeface="Times New Roman"/>
              </a:rPr>
              <a:t>h</a:t>
            </a:r>
            <a:r>
              <a:rPr sz="3100" dirty="0">
                <a:solidFill>
                  <a:srgbClr val="5F7AAD"/>
                </a:solidFill>
                <a:latin typeface="Times New Roman"/>
                <a:cs typeface="Times New Roman"/>
              </a:rPr>
              <a:t>o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t</a:t>
            </a:r>
            <a:r>
              <a:rPr sz="3100" spc="0" dirty="0">
                <a:solidFill>
                  <a:srgbClr val="5F7AAD"/>
                </a:solidFill>
                <a:latin typeface="Times New Roman"/>
                <a:cs typeface="Times New Roman"/>
              </a:rPr>
              <a:t>o</a:t>
            </a:r>
            <a:r>
              <a:rPr sz="3100" dirty="0">
                <a:solidFill>
                  <a:srgbClr val="5F7AAD"/>
                </a:solidFill>
                <a:latin typeface="Times New Roman"/>
                <a:cs typeface="Times New Roman"/>
              </a:rPr>
              <a:t>g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rap</a:t>
            </a:r>
            <a:r>
              <a:rPr sz="3100" spc="5" dirty="0">
                <a:solidFill>
                  <a:srgbClr val="5F7AAD"/>
                </a:solidFill>
                <a:latin typeface="Times New Roman"/>
                <a:cs typeface="Times New Roman"/>
              </a:rPr>
              <a:t>h</a:t>
            </a:r>
            <a:r>
              <a:rPr sz="3100" spc="-5" dirty="0">
                <a:solidFill>
                  <a:srgbClr val="5F7AAD"/>
                </a:solidFill>
                <a:latin typeface="Times New Roman"/>
                <a:cs typeface="Times New Roman"/>
              </a:rPr>
              <a:t>y</a:t>
            </a:r>
            <a:endParaRPr sz="3100" dirty="0">
              <a:latin typeface="Times New Roman"/>
              <a:cs typeface="Times New Roman"/>
            </a:endParaRPr>
          </a:p>
          <a:p>
            <a:pPr marL="492759">
              <a:lnSpc>
                <a:spcPct val="100000"/>
              </a:lnSpc>
              <a:spcBef>
                <a:spcPts val="1075"/>
              </a:spcBef>
              <a:tabLst>
                <a:tab pos="2834005" algn="l"/>
              </a:tabLst>
            </a:pPr>
            <a:r>
              <a:rPr sz="4200" b="1" i="1" dirty="0">
                <a:solidFill>
                  <a:srgbClr val="94120D"/>
                </a:solidFill>
                <a:latin typeface="Times New Roman"/>
                <a:cs typeface="Times New Roman"/>
              </a:rPr>
              <a:t>and</a:t>
            </a:r>
            <a:r>
              <a:rPr sz="4200" b="1" i="1" spc="-5" dirty="0">
                <a:solidFill>
                  <a:srgbClr val="94120D"/>
                </a:solidFill>
                <a:latin typeface="Times New Roman"/>
                <a:cs typeface="Times New Roman"/>
              </a:rPr>
              <a:t> </a:t>
            </a:r>
            <a:r>
              <a:rPr sz="4200" b="1" i="1" dirty="0">
                <a:solidFill>
                  <a:srgbClr val="94120D"/>
                </a:solidFill>
                <a:latin typeface="Times New Roman"/>
                <a:cs typeface="Times New Roman"/>
              </a:rPr>
              <a:t>much	more</a:t>
            </a:r>
            <a:r>
              <a:rPr sz="4200" b="1" i="1" spc="10" dirty="0">
                <a:solidFill>
                  <a:srgbClr val="94120D"/>
                </a:solidFill>
                <a:latin typeface="Times New Roman"/>
                <a:cs typeface="Times New Roman"/>
              </a:rPr>
              <a:t>.</a:t>
            </a:r>
            <a:r>
              <a:rPr sz="4200" b="1" i="1" dirty="0">
                <a:solidFill>
                  <a:srgbClr val="94120D"/>
                </a:solidFill>
                <a:latin typeface="Times New Roman"/>
                <a:cs typeface="Times New Roman"/>
              </a:rPr>
              <a:t>...</a:t>
            </a:r>
            <a:endParaRPr sz="4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B39B-217F-48AA-BE24-3D807CE5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1107996"/>
          </a:xfrm>
        </p:spPr>
        <p:txBody>
          <a:bodyPr/>
          <a:lstStyle/>
          <a:p>
            <a:r>
              <a:rPr lang="en-US" sz="7200" dirty="0"/>
              <a:t>Fundamental to a lot of fields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F4476-1C9F-4F47-8661-63C091F5B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FD470-D48E-4ADD-9B09-4BC62C10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6" y="2043017"/>
            <a:ext cx="12067995" cy="75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2400657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do you expect to learn?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3162" y="3552190"/>
            <a:ext cx="10164825" cy="477054"/>
          </a:xfrm>
        </p:spPr>
        <p:txBody>
          <a:bodyPr/>
          <a:lstStyle/>
          <a:p>
            <a:r>
              <a:rPr lang="en-US" dirty="0" smtClean="0"/>
              <a:t>And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923330"/>
          </a:xfrm>
        </p:spPr>
        <p:txBody>
          <a:bodyPr/>
          <a:lstStyle/>
          <a:p>
            <a:r>
              <a:rPr lang="en-US" sz="6000" dirty="0" smtClean="0"/>
              <a:t>What </a:t>
            </a:r>
            <a:r>
              <a:rPr lang="en-US" sz="6000" dirty="0"/>
              <a:t>you will learn </a:t>
            </a:r>
            <a:r>
              <a:rPr lang="en-US" sz="6000" dirty="0" smtClean="0"/>
              <a:t>in CSE 425 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376" y="1981200"/>
            <a:ext cx="12003024" cy="498598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Fundamentals </a:t>
            </a:r>
            <a:r>
              <a:rPr lang="en-US" sz="3600" dirty="0">
                <a:solidFill>
                  <a:schemeClr val="tx1"/>
                </a:solidFill>
              </a:rPr>
              <a:t>of computer graphics algorithms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We </a:t>
            </a:r>
            <a:r>
              <a:rPr lang="en-US" sz="3600" dirty="0">
                <a:solidFill>
                  <a:schemeClr val="tx1"/>
                </a:solidFill>
              </a:rPr>
              <a:t>will concentrate on 3D, not 2D illustration or image processing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Basics </a:t>
            </a:r>
            <a:r>
              <a:rPr lang="en-US" sz="3600" dirty="0">
                <a:solidFill>
                  <a:schemeClr val="tx1"/>
                </a:solidFill>
              </a:rPr>
              <a:t>of real-time rendering and graphics hardware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Basic </a:t>
            </a:r>
            <a:r>
              <a:rPr lang="en-US" sz="3600" dirty="0">
                <a:solidFill>
                  <a:schemeClr val="tx1"/>
                </a:solidFill>
              </a:rPr>
              <a:t>OpenGL </a:t>
            </a:r>
          </a:p>
          <a:p>
            <a:pPr>
              <a:lnSpc>
                <a:spcPct val="150000"/>
              </a:lnSpc>
            </a:pPr>
            <a:r>
              <a:rPr lang="en-US" sz="3600" smtClean="0">
                <a:solidFill>
                  <a:schemeClr val="tx1"/>
                </a:solidFill>
              </a:rPr>
              <a:t>	–</a:t>
            </a:r>
            <a:r>
              <a:rPr lang="en-US" sz="3600" dirty="0">
                <a:solidFill>
                  <a:schemeClr val="tx1"/>
                </a:solidFill>
              </a:rPr>
              <a:t>Not the focus, though: Means, not the end. </a:t>
            </a:r>
          </a:p>
        </p:txBody>
      </p:sp>
    </p:spTree>
    <p:extLst>
      <p:ext uri="{BB962C8B-B14F-4D97-AF65-F5344CB8AC3E}">
        <p14:creationId xmlns:p14="http://schemas.microsoft.com/office/powerpoint/2010/main" val="419374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830997"/>
          </a:xfrm>
        </p:spPr>
        <p:txBody>
          <a:bodyPr/>
          <a:lstStyle/>
          <a:p>
            <a:r>
              <a:rPr lang="en-US" sz="5400" dirty="0" smtClean="0"/>
              <a:t>What </a:t>
            </a:r>
            <a:r>
              <a:rPr lang="en-US" sz="5400" dirty="0"/>
              <a:t>you </a:t>
            </a:r>
            <a:r>
              <a:rPr lang="en-US" sz="5400" dirty="0" smtClean="0"/>
              <a:t>will NOT </a:t>
            </a:r>
            <a:r>
              <a:rPr lang="en-US" sz="5400" dirty="0"/>
              <a:t>learn </a:t>
            </a:r>
            <a:r>
              <a:rPr lang="en-US" sz="5400" dirty="0" smtClean="0"/>
              <a:t>in CSE 425 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376" y="2198430"/>
            <a:ext cx="12003024" cy="4616648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OpenGL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DirectX hacks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 </a:t>
            </a:r>
          </a:p>
          <a:p>
            <a:pPr marL="1028700" lvl="1" indent="-571500">
              <a:lnSpc>
                <a:spcPct val="150000"/>
              </a:lnSpc>
              <a:buFont typeface="Times New Roman" panose="02020603050405020304" pitchFamily="18" charset="0"/>
              <a:buChar char="→"/>
            </a:pPr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CAD-CAM, 3D Studio MAX, Maya </a:t>
            </a:r>
          </a:p>
          <a:p>
            <a:pPr marL="1028700" lvl="1" indent="-571500">
              <a:lnSpc>
                <a:spcPct val="150000"/>
              </a:lnSpc>
              <a:buFont typeface="Times New Roman" panose="02020603050405020304" pitchFamily="18" charset="0"/>
              <a:buChar char="→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Photoshop and other painting tools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Artistic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</a:p>
        </p:txBody>
      </p:sp>
    </p:spTree>
    <p:extLst>
      <p:ext uri="{BB962C8B-B14F-4D97-AF65-F5344CB8AC3E}">
        <p14:creationId xmlns:p14="http://schemas.microsoft.com/office/powerpoint/2010/main" val="2148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8866-FB47-4775-8D99-3F0A3DD0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1200329"/>
          </a:xfrm>
        </p:spPr>
        <p:txBody>
          <a:bodyPr/>
          <a:lstStyle/>
          <a:p>
            <a:r>
              <a:rPr lang="en-US" dirty="0"/>
              <a:t>A Brief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A7FF6-44D0-41FA-90F7-E25247862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376" y="2133600"/>
            <a:ext cx="10164825" cy="615553"/>
          </a:xfrm>
        </p:spPr>
        <p:txBody>
          <a:bodyPr/>
          <a:lstStyle/>
          <a:p>
            <a:r>
              <a:rPr lang="en-US" sz="4000" dirty="0"/>
              <a:t>• Father of the Field – Ivan Sutherland, 1963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352B7-E15C-4C12-BA92-8416AEADB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6" y="3147295"/>
            <a:ext cx="5568885" cy="4167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9D9B9-B952-4064-8421-A0AD4CAE0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668" y="3201577"/>
            <a:ext cx="4887332" cy="4115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A500C-4840-4114-BBE2-7D8592FB7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661" y="5971173"/>
            <a:ext cx="2743200" cy="359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37B8-4DF2-49BB-A84F-F0143839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1200329"/>
          </a:xfrm>
        </p:spPr>
        <p:txBody>
          <a:bodyPr/>
          <a:lstStyle/>
          <a:p>
            <a:r>
              <a:rPr lang="en-US" dirty="0"/>
              <a:t>Ray Tracing (1980)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2FE07-1E0D-4C3C-A39B-403E430D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78" y="2891148"/>
            <a:ext cx="3733800" cy="2823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5EA36-0B79-41C0-A7F0-E47D7875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051" y="5979240"/>
            <a:ext cx="5917438" cy="330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E1188B-F0FC-4BE8-A78C-E42C8B25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828" y="5619585"/>
            <a:ext cx="4061884" cy="4026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DA8BE4-D519-409A-83F6-97A3B98FAE18}"/>
              </a:ext>
            </a:extLst>
          </p:cNvPr>
          <p:cNvSpPr/>
          <p:nvPr/>
        </p:nvSpPr>
        <p:spPr>
          <a:xfrm>
            <a:off x="589026" y="1396568"/>
            <a:ext cx="120093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computer graphics, </a:t>
            </a:r>
            <a:r>
              <a:rPr lang="en-US" sz="28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 tracing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a rendering technique for generating an image by </a:t>
            </a:r>
            <a:r>
              <a:rPr lang="en-US" sz="28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tracing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the </a:t>
            </a:r>
            <a:r>
              <a:rPr lang="en-US" sz="28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of light as pixels in an image plane and simulating the effects of its encounters with virtual objects.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Image result for ray tracing">
            <a:extLst>
              <a:ext uri="{FF2B5EF4-FFF2-40B4-BE49-F238E27FC236}">
                <a16:creationId xmlns:a16="http://schemas.microsoft.com/office/drawing/2014/main" id="{884C6C3F-D6E5-45ED-9FFA-38AB39DA2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2802774"/>
            <a:ext cx="4951222" cy="330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1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0505-861D-430A-829A-9AD4F13E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110799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4800" dirty="0"/>
              <a:t>Shown in SIGGRAPH1986</a:t>
            </a:r>
            <a:r>
              <a:rPr lang="en-US" dirty="0"/>
              <a:t/>
            </a:r>
            <a:br>
              <a:rPr lang="en-US" dirty="0"/>
            </a:b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27C65-6A1B-488E-A9A7-249E2B3A2323}"/>
              </a:ext>
            </a:extLst>
          </p:cNvPr>
          <p:cNvSpPr/>
          <p:nvPr/>
        </p:nvSpPr>
        <p:spPr>
          <a:xfrm>
            <a:off x="589026" y="1318307"/>
            <a:ext cx="12237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SIGGRAPH</a:t>
            </a:r>
            <a:r>
              <a:rPr lang="en-US" sz="2400" dirty="0"/>
              <a:t> (</a:t>
            </a:r>
            <a:r>
              <a:rPr lang="en-US" sz="2400" b="1" dirty="0"/>
              <a:t>S</a:t>
            </a:r>
            <a:r>
              <a:rPr lang="en-US" sz="2400" dirty="0"/>
              <a:t>pecial </a:t>
            </a:r>
            <a:r>
              <a:rPr lang="en-US" sz="2400" b="1" dirty="0"/>
              <a:t>I</a:t>
            </a:r>
            <a:r>
              <a:rPr lang="en-US" sz="2400" dirty="0"/>
              <a:t>nterest </a:t>
            </a:r>
            <a:r>
              <a:rPr lang="en-US" sz="2400" b="1" dirty="0"/>
              <a:t>G</a:t>
            </a:r>
            <a:r>
              <a:rPr lang="en-US" sz="2400" dirty="0"/>
              <a:t>roup on Computer </a:t>
            </a:r>
            <a:r>
              <a:rPr lang="en-US" sz="2400" b="1" dirty="0" err="1"/>
              <a:t>GRAPH</a:t>
            </a:r>
            <a:r>
              <a:rPr lang="en-US" sz="2400" dirty="0" err="1"/>
              <a:t>ics</a:t>
            </a:r>
            <a:r>
              <a:rPr lang="en-US" sz="2400" dirty="0"/>
              <a:t> and Interactive Techniques) is the annual </a:t>
            </a:r>
            <a:r>
              <a:rPr lang="en-US" sz="2400" dirty="0">
                <a:hlinkClick r:id="rId4" tooltip="Meeting"/>
              </a:rPr>
              <a:t>conference</a:t>
            </a:r>
            <a:r>
              <a:rPr lang="en-US" sz="2400" dirty="0"/>
              <a:t> on </a:t>
            </a:r>
            <a:r>
              <a:rPr lang="en-US" sz="2400" dirty="0">
                <a:hlinkClick r:id="rId5" tooltip="Computer graphics"/>
              </a:rPr>
              <a:t>computer graphics</a:t>
            </a:r>
            <a:r>
              <a:rPr lang="en-US" sz="2400" dirty="0"/>
              <a:t> (CG) convened by the </a:t>
            </a:r>
            <a:r>
              <a:rPr lang="en-US" sz="2400" dirty="0">
                <a:hlinkClick r:id="rId6" tooltip="Association for Computing Machinery"/>
              </a:rPr>
              <a:t>ACM</a:t>
            </a:r>
            <a:r>
              <a:rPr lang="en-US" sz="2400" dirty="0"/>
              <a:t> </a:t>
            </a:r>
            <a:r>
              <a:rPr lang="en-US" sz="2400" dirty="0" err="1">
                <a:hlinkClick r:id="rId7" tooltip="ACM SIGGRAPH"/>
              </a:rPr>
              <a:t>SIGGRAPH</a:t>
            </a:r>
            <a:r>
              <a:rPr lang="en-US" sz="2400" dirty="0" err="1"/>
              <a:t>organization</a:t>
            </a:r>
            <a:r>
              <a:rPr lang="en-US" sz="2400" dirty="0"/>
              <a:t>.</a:t>
            </a:r>
          </a:p>
        </p:txBody>
      </p:sp>
      <p:pic>
        <p:nvPicPr>
          <p:cNvPr id="7" name="Pixar Animation- Luxo Jr.">
            <a:hlinkClick r:id="" action="ppaction://media"/>
            <a:extLst>
              <a:ext uri="{FF2B5EF4-FFF2-40B4-BE49-F238E27FC236}">
                <a16:creationId xmlns:a16="http://schemas.microsoft.com/office/drawing/2014/main" id="{0F2DA4B6-FF02-4A99-9F4E-0B2CDBDF1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6400" y="24124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9124-206B-425A-8F6B-AEFC9542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2400657"/>
          </a:xfrm>
        </p:spPr>
        <p:txBody>
          <a:bodyPr/>
          <a:lstStyle/>
          <a:p>
            <a:r>
              <a:rPr lang="en-US" dirty="0"/>
              <a:t>Silicon Graphics – First GPU -- 1983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76F77-637F-47CB-B8A2-737703D9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199" y="3005793"/>
            <a:ext cx="6448605" cy="4136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06792-A355-4B4F-9E31-0B8907FE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895600"/>
            <a:ext cx="4572000" cy="4446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14E502-5E18-4E55-B919-ECBB5A86B5E7}"/>
              </a:ext>
            </a:extLst>
          </p:cNvPr>
          <p:cNvSpPr/>
          <p:nvPr/>
        </p:nvSpPr>
        <p:spPr>
          <a:xfrm>
            <a:off x="863599" y="7376258"/>
            <a:ext cx="115521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4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the graphics pipeline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4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Essentially a 4x4 matrix engine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4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library -- </a:t>
            </a:r>
            <a:r>
              <a:rPr lang="en-US" sz="3600" dirty="0" err="1">
                <a:solidFill>
                  <a:srgbClr val="534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6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B34F-0F77-4D65-AD61-21BD0B2A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1200329"/>
          </a:xfrm>
        </p:spPr>
        <p:txBody>
          <a:bodyPr/>
          <a:lstStyle/>
          <a:p>
            <a:r>
              <a:rPr lang="en-US" dirty="0"/>
              <a:t>OpenGL -- 1994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A3C1C-A0F0-4DCE-9154-84CB771D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286000"/>
            <a:ext cx="7467600" cy="3796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3D8568-922D-4004-9F04-36BB53C2D046}"/>
              </a:ext>
            </a:extLst>
          </p:cNvPr>
          <p:cNvSpPr/>
          <p:nvPr/>
        </p:nvSpPr>
        <p:spPr>
          <a:xfrm>
            <a:off x="863600" y="6561036"/>
            <a:ext cx="96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534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Software Library for Graphics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1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79D7-3AB3-4BD2-A327-775FBB9C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1200329"/>
          </a:xfrm>
        </p:spPr>
        <p:txBody>
          <a:bodyPr/>
          <a:lstStyle/>
          <a:p>
            <a:r>
              <a:rPr lang="en-US" dirty="0"/>
              <a:t>Reality Engine -- 1994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3384D-F45E-4EDD-AA92-812A1A3D9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upload.wikimedia.org/wikipedia/commons/thumb/0/09/SGI-re2-ge10v.jpg/800px-SGI-re2-ge10v.jpg">
            <a:extLst>
              <a:ext uri="{FF2B5EF4-FFF2-40B4-BE49-F238E27FC236}">
                <a16:creationId xmlns:a16="http://schemas.microsoft.com/office/drawing/2014/main" id="{16A02D87-46CF-4844-9A69-EC8156EA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14" y="2082256"/>
            <a:ext cx="5383986" cy="58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thumb/8/84/SGI-re2-rm4.jpg/220px-SGI-re2-rm4.jpg">
            <a:hlinkClick r:id="rId3"/>
            <a:extLst>
              <a:ext uri="{FF2B5EF4-FFF2-40B4-BE49-F238E27FC236}">
                <a16:creationId xmlns:a16="http://schemas.microsoft.com/office/drawing/2014/main" id="{2088BEBE-9E0D-433D-8CEA-BB107BB91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48" y="1949652"/>
            <a:ext cx="5391779" cy="597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FCACB3-C32B-4215-9344-C07AFC760C46}"/>
              </a:ext>
            </a:extLst>
          </p:cNvPr>
          <p:cNvSpPr/>
          <p:nvPr/>
        </p:nvSpPr>
        <p:spPr>
          <a:xfrm>
            <a:off x="8256542" y="817100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Raster Manager board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BC6F2-8F5B-4B39-9158-5F4B0D876999}"/>
              </a:ext>
            </a:extLst>
          </p:cNvPr>
          <p:cNvSpPr/>
          <p:nvPr/>
        </p:nvSpPr>
        <p:spPr>
          <a:xfrm>
            <a:off x="2142071" y="8171004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Geometry Engine board.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2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762B7-A1A0-4B79-B0E8-D1D9C140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1200329"/>
          </a:xfrm>
        </p:spPr>
        <p:txBody>
          <a:bodyPr/>
          <a:lstStyle/>
          <a:p>
            <a:r>
              <a:rPr lang="en-US" dirty="0"/>
              <a:t>Now -- GPU Everywhere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F1A5A-9BAC-4781-A35D-809DFDD9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6" y="2286000"/>
            <a:ext cx="5145024" cy="4868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17A3A7-51A3-48B7-AA2F-E2B32962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873" y="2376925"/>
            <a:ext cx="6048497" cy="4023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FD332-8200-451E-BEFA-7C8C322E8454}"/>
              </a:ext>
            </a:extLst>
          </p:cNvPr>
          <p:cNvSpPr/>
          <p:nvPr/>
        </p:nvSpPr>
        <p:spPr>
          <a:xfrm>
            <a:off x="1144022" y="7845364"/>
            <a:ext cx="9549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534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Programmable GPUs to complement CPUs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3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9A887-3B9E-46C2-B6D3-96D81ADC4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ADD76-6319-4D3F-98D5-C0D87E096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695220"/>
            <a:ext cx="12411217" cy="78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4AD69-4F7E-40E5-867A-EA8AF8DDB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F9D46-62AD-48BC-86A0-90958C657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62000"/>
            <a:ext cx="11813921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C4650-DBC0-4319-8C18-E2B8196A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A9F29-C65C-458A-BEA8-F35174C6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9" y="533400"/>
            <a:ext cx="11559749" cy="777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5DDD0C-DB5C-49EA-BA5A-70CF9F92CB29}"/>
              </a:ext>
            </a:extLst>
          </p:cNvPr>
          <p:cNvSpPr/>
          <p:nvPr/>
        </p:nvSpPr>
        <p:spPr>
          <a:xfrm>
            <a:off x="863598" y="7514272"/>
            <a:ext cx="118110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Haptic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kinesthetic communication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recreates the sense of touch by applying </a:t>
            </a:r>
            <a:r>
              <a:rPr lang="en-US" sz="2400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tooltip="Force"/>
              </a:rPr>
              <a:t>forces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400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tooltip="Vibration"/>
              </a:rPr>
              <a:t>vibrations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motions to the </a:t>
            </a:r>
            <a:r>
              <a:rPr lang="en-US" sz="2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user.This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mechanical stimulation can be used to assist in the creation of virtual objects in a </a:t>
            </a:r>
            <a:r>
              <a:rPr lang="en-US" sz="2400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tooltip="Computer simulation"/>
              </a:rPr>
              <a:t>computer simulation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 control such virtual objects, and to enhance the remote control of machines and devices (</a:t>
            </a:r>
            <a:r>
              <a:rPr lang="en-US" sz="2400" dirty="0" err="1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tooltip="Telerobotics"/>
              </a:rPr>
              <a:t>telerobotics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Haptic devices may incorporate </a:t>
            </a:r>
            <a:r>
              <a:rPr lang="en-US" sz="2400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tooltip="Tactile sensor"/>
              </a:rPr>
              <a:t>tactile sensors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that measure forces exerted by the user on the interface.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9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410A4-630E-4E27-AC88-684FCAF3A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97BB2-0DC0-414F-87DA-28BCC60E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533400"/>
            <a:ext cx="11892184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3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7A01F-5716-4844-8699-49114E654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93468-70E1-4F62-844C-B92A4663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533400"/>
            <a:ext cx="11462597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A3D5C-BDC9-46B3-9B7B-DD0586926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FCD9E-58C8-4160-9F39-F922284B8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651909"/>
            <a:ext cx="11595218" cy="81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xar in a Box _ Welcome to Pixar in a Box _ Khan Academy">
            <a:hlinkClick r:id="" action="ppaction://media"/>
            <a:extLst>
              <a:ext uri="{FF2B5EF4-FFF2-40B4-BE49-F238E27FC236}">
                <a16:creationId xmlns:a16="http://schemas.microsoft.com/office/drawing/2014/main" id="{9A29A44E-FD6B-4625-910B-F65782C8D3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14478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8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D1FD-84F2-4C69-9262-0AFE6AF0B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FCB57-AD48-42AC-B835-12719E9E1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767972"/>
            <a:ext cx="11418619" cy="80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76" y="210311"/>
            <a:ext cx="11820397" cy="923330"/>
          </a:xfrm>
        </p:spPr>
        <p:txBody>
          <a:bodyPr/>
          <a:lstStyle/>
          <a:p>
            <a:r>
              <a:rPr lang="en-US" sz="6000" dirty="0" smtClean="0"/>
              <a:t>How </a:t>
            </a:r>
            <a:r>
              <a:rPr lang="en-US" sz="6000" dirty="0"/>
              <a:t>do you make this picture?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" y="1828800"/>
            <a:ext cx="13006660" cy="7315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399" y="2286000"/>
            <a:ext cx="84582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Modeling </a:t>
            </a:r>
            <a:endParaRPr lang="en-US" sz="44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	–</a:t>
            </a:r>
            <a:r>
              <a:rPr lang="en-US" sz="44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Geometry </a:t>
            </a:r>
          </a:p>
          <a:p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	–</a:t>
            </a:r>
            <a:r>
              <a:rPr lang="en-US" sz="44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Materials </a:t>
            </a:r>
          </a:p>
          <a:p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	–</a:t>
            </a:r>
            <a:r>
              <a:rPr lang="en-US" sz="44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Lights </a:t>
            </a:r>
          </a:p>
          <a:p>
            <a:r>
              <a:rPr lang="en-US" sz="44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•Animation </a:t>
            </a:r>
          </a:p>
          <a:p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	–</a:t>
            </a:r>
            <a:r>
              <a:rPr lang="en-US" sz="44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Make it move </a:t>
            </a:r>
          </a:p>
          <a:p>
            <a:r>
              <a:rPr lang="en-US" sz="44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•Rendering </a:t>
            </a:r>
          </a:p>
          <a:p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	–i.e</a:t>
            </a:r>
            <a:r>
              <a:rPr lang="en-US" sz="44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., draw the picture! </a:t>
            </a:r>
          </a:p>
          <a:p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	–</a:t>
            </a:r>
            <a:r>
              <a:rPr lang="en-US" sz="44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Lighting, shadows, textures... </a:t>
            </a:r>
          </a:p>
        </p:txBody>
      </p:sp>
      <p:sp>
        <p:nvSpPr>
          <p:cNvPr id="7" name="Rectangle 6"/>
          <p:cNvSpPr/>
          <p:nvPr/>
        </p:nvSpPr>
        <p:spPr>
          <a:xfrm>
            <a:off x="5816600" y="2772542"/>
            <a:ext cx="710095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We need </a:t>
            </a:r>
            <a:endParaRPr lang="en-US" sz="54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5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	–Mathematics </a:t>
            </a:r>
            <a:endParaRPr lang="en-US" sz="54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5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	–Physics </a:t>
            </a:r>
            <a:endParaRPr lang="en-US" sz="54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5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</a:rPr>
              <a:t>	–Computer Science</a:t>
            </a:r>
            <a:endParaRPr lang="en-US" sz="54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54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7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BDC7-8EF5-4ADC-9DCB-9AA6C4E6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0CA1A-BF85-4CDE-9D92-86153880B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3162" y="3552190"/>
            <a:ext cx="10164825" cy="477054"/>
          </a:xfrm>
        </p:spPr>
        <p:txBody>
          <a:bodyPr/>
          <a:lstStyle/>
          <a:p>
            <a:r>
              <a:rPr lang="en-US" dirty="0"/>
              <a:t>image containing 19 billion (19 000 000 000) triangles.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EE836-E9FB-41B7-A25F-FAE7E879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98" y="2133600"/>
            <a:ext cx="12201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6140">
              <a:lnSpc>
                <a:spcPct val="100000"/>
              </a:lnSpc>
            </a:pPr>
            <a:r>
              <a:rPr dirty="0">
                <a:hlinkClick r:id="rId2" action="ppaction://hlinkfile"/>
              </a:rPr>
              <a:t>Syll</a:t>
            </a:r>
            <a:r>
              <a:rPr spc="15" dirty="0">
                <a:hlinkClick r:id="rId2" action="ppaction://hlinkfile"/>
              </a:rPr>
              <a:t>a</a:t>
            </a:r>
            <a:r>
              <a:rPr dirty="0">
                <a:hlinkClick r:id="rId2" action="ppaction://hlinkfile"/>
              </a:rPr>
              <a:t>bus</a:t>
            </a:r>
            <a:r>
              <a:rPr spc="-10" dirty="0">
                <a:hlinkClick r:id="rId2" action="ppaction://hlinkfile"/>
              </a:rPr>
              <a:t> </a:t>
            </a:r>
            <a:r>
              <a:rPr dirty="0">
                <a:hlinkClick r:id="rId2" action="ppaction://hlinkfile"/>
              </a:rPr>
              <a:t>and</a:t>
            </a:r>
            <a:r>
              <a:rPr spc="-15" dirty="0">
                <a:hlinkClick r:id="rId2" action="ppaction://hlinkfile"/>
              </a:rPr>
              <a:t> </a:t>
            </a:r>
            <a:r>
              <a:rPr dirty="0">
                <a:hlinkClick r:id="rId2" action="ppaction://hlinkfile"/>
              </a:rPr>
              <a:t>Sc</a:t>
            </a:r>
            <a:r>
              <a:rPr spc="20" dirty="0">
                <a:hlinkClick r:id="rId2" action="ppaction://hlinkfile"/>
              </a:rPr>
              <a:t>h</a:t>
            </a:r>
            <a:r>
              <a:rPr dirty="0">
                <a:hlinkClick r:id="rId2" action="ppaction://hlinkfile"/>
              </a:rPr>
              <a:t>ed</a:t>
            </a:r>
            <a:r>
              <a:rPr spc="15" dirty="0">
                <a:hlinkClick r:id="rId2" action="ppaction://hlinkfile"/>
              </a:rPr>
              <a:t>u</a:t>
            </a:r>
            <a:r>
              <a:rPr dirty="0">
                <a:hlinkClick r:id="rId2" action="ppaction://hlinkfile"/>
              </a:rPr>
              <a:t>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68399" y="1828800"/>
            <a:ext cx="11247373" cy="7983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Interactive Computer Graphics: A Top-Down Approach Using OpenGL, </a:t>
            </a:r>
          </a:p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      			</a:t>
            </a:r>
            <a:r>
              <a:rPr lang="en-US" sz="3600" dirty="0">
                <a:solidFill>
                  <a:srgbClr val="5F7AAD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E. Angel and Dave </a:t>
            </a:r>
            <a:r>
              <a:rPr lang="en-US" sz="3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Shreiner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Fundamentals of Computer Graphics </a:t>
            </a:r>
          </a:p>
          <a:p>
            <a:r>
              <a:rPr lang="en-US" sz="3600" dirty="0">
                <a:solidFill>
                  <a:srgbClr val="5F7AAD"/>
                </a:solidFill>
                <a:latin typeface="Times New Roman" pitchFamily="18" charset="0"/>
                <a:cs typeface="Times New Roman" pitchFamily="18" charset="0"/>
              </a:rPr>
              <a:t>			by </a:t>
            </a: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Peter </a:t>
            </a:r>
            <a:r>
              <a:rPr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Sh</a:t>
            </a:r>
            <a:r>
              <a:rPr sz="3600" b="1" spc="1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rley</a:t>
            </a: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et al.</a:t>
            </a:r>
            <a:r>
              <a:rPr sz="3600" dirty="0">
                <a:solidFill>
                  <a:srgbClr val="5F7AAD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sz="3600" spc="-15" dirty="0">
                <a:solidFill>
                  <a:srgbClr val="5F7AAD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3600" spc="-15" dirty="0">
              <a:solidFill>
                <a:srgbClr val="5F7AAD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spc="-15" dirty="0">
                <a:latin typeface="Times New Roman" pitchFamily="18" charset="0"/>
                <a:cs typeface="Times New Roman" pitchFamily="18" charset="0"/>
              </a:rPr>
              <a:t>3.  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Computer Graphics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principles and practices</a:t>
            </a:r>
          </a:p>
          <a:p>
            <a:pPr marL="755650" indent="-742950">
              <a:lnSpc>
                <a:spcPct val="10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       			</a:t>
            </a:r>
            <a:r>
              <a:rPr lang="en-US" sz="3600" dirty="0">
                <a:solidFill>
                  <a:srgbClr val="5F7AAD"/>
                </a:solidFill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Foley et al. </a:t>
            </a:r>
          </a:p>
          <a:p>
            <a:pPr marL="755650" indent="-742950">
              <a:lnSpc>
                <a:spcPct val="100000"/>
              </a:lnSpc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4. 	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Schaum's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Outline of Computer Graphics</a:t>
            </a:r>
          </a:p>
          <a:p>
            <a:pPr marL="12700"/>
            <a:r>
              <a:rPr lang="en-US" sz="4200" dirty="0">
                <a:latin typeface="Times New Roman"/>
                <a:cs typeface="Times New Roman"/>
              </a:rPr>
              <a:t>     			</a:t>
            </a:r>
            <a:r>
              <a:rPr lang="en-US" sz="3600" dirty="0">
                <a:solidFill>
                  <a:srgbClr val="5F7AAD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sz="4400" dirty="0"/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Zhigang</a:t>
            </a: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Xiang </a:t>
            </a:r>
            <a:r>
              <a:rPr lang="en-US" sz="3600" dirty="0">
                <a:solidFill>
                  <a:srgbClr val="5F7AAD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Roy A. </a:t>
            </a:r>
            <a:r>
              <a:rPr lang="en-US" sz="3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Plastock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55650" indent="-742950">
              <a:lnSpc>
                <a:spcPct val="100000"/>
              </a:lnSpc>
              <a:spcBef>
                <a:spcPts val="3000"/>
              </a:spcBef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5.	OpenGL Red Book</a:t>
            </a:r>
          </a:p>
          <a:p>
            <a:pPr marL="12700" marR="5080" indent="457200">
              <a:lnSpc>
                <a:spcPct val="159600"/>
              </a:lnSpc>
            </a:pPr>
            <a:r>
              <a:rPr sz="4200" spc="5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h</a:t>
            </a:r>
            <a:r>
              <a:rPr sz="420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t</a:t>
            </a:r>
            <a:r>
              <a:rPr sz="4200" spc="1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t</a:t>
            </a:r>
            <a:r>
              <a:rPr sz="4200" spc="5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p</a:t>
            </a:r>
            <a:r>
              <a:rPr sz="420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:</a:t>
            </a:r>
            <a:r>
              <a:rPr sz="4200" spc="1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/</a:t>
            </a:r>
            <a:r>
              <a:rPr sz="4200" spc="-2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/</a:t>
            </a:r>
            <a:r>
              <a:rPr sz="420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w</a:t>
            </a:r>
            <a:r>
              <a:rPr sz="4200" spc="-2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w</a:t>
            </a:r>
            <a:r>
              <a:rPr sz="420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w.g</a:t>
            </a:r>
            <a:r>
              <a:rPr sz="4200" spc="1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l</a:t>
            </a:r>
            <a:r>
              <a:rPr sz="4200" spc="5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p</a:t>
            </a:r>
            <a:r>
              <a:rPr sz="420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rogra</a:t>
            </a:r>
            <a:r>
              <a:rPr sz="4200" spc="-55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mm</a:t>
            </a:r>
            <a:r>
              <a:rPr sz="420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i</a:t>
            </a:r>
            <a:r>
              <a:rPr sz="4200" spc="15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n</a:t>
            </a:r>
            <a:r>
              <a:rPr sz="4200" spc="5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g</a:t>
            </a:r>
            <a:r>
              <a:rPr sz="420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.</a:t>
            </a:r>
            <a:r>
              <a:rPr sz="4200" spc="5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co</a:t>
            </a:r>
            <a:r>
              <a:rPr sz="4200" spc="-55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m</a:t>
            </a:r>
            <a:r>
              <a:rPr sz="420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/re</a:t>
            </a:r>
            <a:r>
              <a:rPr sz="4200" spc="2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d</a:t>
            </a:r>
            <a:r>
              <a:rPr sz="4200" dirty="0">
                <a:solidFill>
                  <a:srgbClr val="5F7AAD"/>
                </a:solidFill>
                <a:latin typeface="Times New Roman"/>
                <a:cs typeface="Times New Roman"/>
                <a:hlinkClick r:id="rId2"/>
              </a:rPr>
              <a:t>/</a:t>
            </a:r>
            <a:endParaRPr lang="en-US" sz="4200" dirty="0">
              <a:solidFill>
                <a:srgbClr val="5F7AAD"/>
              </a:solidFill>
              <a:latin typeface="Times New Roman"/>
              <a:cs typeface="Times New Roman"/>
            </a:endParaRPr>
          </a:p>
          <a:p>
            <a:pPr marL="12700" marR="5080" indent="457200">
              <a:lnSpc>
                <a:spcPct val="159600"/>
              </a:lnSpc>
            </a:pPr>
            <a:r>
              <a:rPr lang="en-US" sz="4200" dirty="0">
                <a:solidFill>
                  <a:srgbClr val="5F7AAD"/>
                </a:solidFill>
                <a:latin typeface="Times New Roman"/>
                <a:cs typeface="Times New Roman"/>
              </a:rPr>
              <a:t>LIBRARY : GOOGLE !</a:t>
            </a:r>
            <a:endParaRPr sz="4200" dirty="0">
              <a:latin typeface="Times New Roman"/>
              <a:cs typeface="Times New Roman"/>
            </a:endParaRPr>
          </a:p>
        </p:txBody>
      </p:sp>
      <p:sp>
        <p:nvSpPr>
          <p:cNvPr id="49154" name="AutoShape 2" descr="Product Detail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95772C-C5A4-4F1A-9E54-5AFFFAB4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Books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43375">
              <a:lnSpc>
                <a:spcPct val="100000"/>
              </a:lnSpc>
            </a:pPr>
            <a:r>
              <a:rPr dirty="0"/>
              <a:t>Grading</a:t>
            </a:r>
          </a:p>
        </p:txBody>
      </p:sp>
      <p:sp>
        <p:nvSpPr>
          <p:cNvPr id="12" name="object 12"/>
          <p:cNvSpPr/>
          <p:nvPr/>
        </p:nvSpPr>
        <p:spPr>
          <a:xfrm>
            <a:off x="9143791" y="1884218"/>
            <a:ext cx="3276600" cy="312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863600" y="1905000"/>
            <a:ext cx="11820397" cy="5539978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Assessment: 				</a:t>
            </a:r>
            <a:r>
              <a:rPr lang="en-US" sz="3600" b="1" dirty="0">
                <a:solidFill>
                  <a:srgbClr val="C00000"/>
                </a:solidFill>
              </a:rPr>
              <a:t>30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tx1"/>
                </a:solidFill>
              </a:rPr>
              <a:t>Mid Term : 				</a:t>
            </a:r>
            <a:r>
              <a:rPr lang="en-US" sz="3600" b="1" dirty="0">
                <a:solidFill>
                  <a:srgbClr val="C00000"/>
                </a:solidFill>
              </a:rPr>
              <a:t>20</a:t>
            </a:r>
          </a:p>
          <a:p>
            <a:r>
              <a:rPr lang="en-US" sz="3600" b="1" dirty="0">
                <a:solidFill>
                  <a:schemeClr val="tx1"/>
                </a:solidFill>
              </a:rPr>
              <a:t>Final: 					</a:t>
            </a:r>
            <a:r>
              <a:rPr lang="en-US" sz="3600" b="1" dirty="0">
                <a:solidFill>
                  <a:srgbClr val="C00000"/>
                </a:solidFill>
              </a:rPr>
              <a:t>50</a:t>
            </a:r>
          </a:p>
          <a:p>
            <a:endParaRPr lang="en-US" sz="3600" b="1" dirty="0">
              <a:solidFill>
                <a:srgbClr val="C00000"/>
              </a:solidFill>
            </a:endParaRPr>
          </a:p>
          <a:p>
            <a:r>
              <a:rPr lang="en-US" sz="3600" b="1" dirty="0">
                <a:solidFill>
                  <a:srgbClr val="C00000"/>
                </a:solidFill>
              </a:rPr>
              <a:t>Assessment:</a:t>
            </a:r>
          </a:p>
          <a:p>
            <a:r>
              <a:rPr lang="en-US" sz="3600" b="1" dirty="0">
                <a:solidFill>
                  <a:schemeClr val="tx1"/>
                </a:solidFill>
              </a:rPr>
              <a:t>After the class small quizzes/Viva: 	</a:t>
            </a:r>
            <a:r>
              <a:rPr lang="en-US" sz="3600" b="1" dirty="0">
                <a:solidFill>
                  <a:srgbClr val="C00000"/>
                </a:solidFill>
              </a:rPr>
              <a:t>10</a:t>
            </a:r>
          </a:p>
          <a:p>
            <a:r>
              <a:rPr lang="en-US" sz="3600" b="1" dirty="0">
                <a:solidFill>
                  <a:schemeClr val="tx1"/>
                </a:solidFill>
              </a:rPr>
              <a:t>Class tests : 						</a:t>
            </a:r>
            <a:r>
              <a:rPr lang="en-US" sz="3600" b="1" dirty="0">
                <a:solidFill>
                  <a:srgbClr val="C00000"/>
                </a:solidFill>
              </a:rPr>
              <a:t>10</a:t>
            </a:r>
          </a:p>
          <a:p>
            <a:r>
              <a:rPr lang="en-US" sz="3600" b="1" dirty="0">
                <a:solidFill>
                  <a:schemeClr val="tx1"/>
                </a:solidFill>
              </a:rPr>
              <a:t>Assignment: 						</a:t>
            </a:r>
            <a:r>
              <a:rPr lang="en-US" sz="3600" b="1" dirty="0">
                <a:solidFill>
                  <a:srgbClr val="C00000"/>
                </a:solidFill>
              </a:rPr>
              <a:t>10</a:t>
            </a:r>
          </a:p>
          <a:p>
            <a:endParaRPr lang="en-US" sz="3600" b="1" dirty="0">
              <a:solidFill>
                <a:srgbClr val="C00000"/>
              </a:solidFill>
            </a:endParaRPr>
          </a:p>
          <a:p>
            <a:r>
              <a:rPr lang="en-US" sz="3600" b="1" dirty="0">
                <a:solidFill>
                  <a:schemeClr val="tx1"/>
                </a:solidFill>
              </a:rPr>
              <a:t>Requirement of attending the Final Exam: </a:t>
            </a:r>
            <a:r>
              <a:rPr lang="en-US" sz="3600" b="1" dirty="0">
                <a:solidFill>
                  <a:srgbClr val="C00000"/>
                </a:solidFill>
              </a:rPr>
              <a:t>60 % attendance 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Ch</a:t>
            </a:r>
            <a:r>
              <a:rPr spc="15" dirty="0"/>
              <a:t>e</a:t>
            </a:r>
            <a:r>
              <a:rPr dirty="0"/>
              <a:t>ating</a:t>
            </a:r>
            <a:r>
              <a:rPr spc="-20" dirty="0"/>
              <a:t> </a:t>
            </a:r>
            <a:r>
              <a:rPr dirty="0">
                <a:latin typeface="Arial"/>
                <a:cs typeface="Arial"/>
              </a:rPr>
              <a:t>–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/>
              <a:t>Zero</a:t>
            </a:r>
            <a:r>
              <a:rPr spc="-15" dirty="0"/>
              <a:t> </a:t>
            </a:r>
            <a:r>
              <a:rPr dirty="0"/>
              <a:t>Tol</a:t>
            </a:r>
            <a:r>
              <a:rPr spc="15" dirty="0"/>
              <a:t>e</a:t>
            </a:r>
            <a:r>
              <a:rPr dirty="0"/>
              <a:t>ran</a:t>
            </a:r>
            <a:r>
              <a:rPr spc="15" dirty="0"/>
              <a:t>c</a:t>
            </a:r>
            <a:r>
              <a:rPr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252984" y="3524503"/>
            <a:ext cx="192023" cy="195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2984" y="4419600"/>
            <a:ext cx="192023" cy="195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6522" y="3178175"/>
            <a:ext cx="12115293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85750">
              <a:lnSpc>
                <a:spcPct val="100000"/>
              </a:lnSpc>
              <a:tabLst>
                <a:tab pos="3030220" algn="l"/>
              </a:tabLst>
            </a:pPr>
            <a:r>
              <a:rPr sz="6000" dirty="0">
                <a:solidFill>
                  <a:srgbClr val="5F7AAD"/>
                </a:solidFill>
                <a:latin typeface="Times New Roman"/>
                <a:cs typeface="Times New Roman"/>
              </a:rPr>
              <a:t>Ple</a:t>
            </a:r>
            <a:r>
              <a:rPr sz="6000" spc="10" dirty="0">
                <a:solidFill>
                  <a:srgbClr val="5F7AAD"/>
                </a:solidFill>
                <a:latin typeface="Times New Roman"/>
                <a:cs typeface="Times New Roman"/>
              </a:rPr>
              <a:t>a</a:t>
            </a:r>
            <a:r>
              <a:rPr sz="6000" dirty="0">
                <a:solidFill>
                  <a:srgbClr val="5F7AAD"/>
                </a:solidFill>
                <a:latin typeface="Times New Roman"/>
                <a:cs typeface="Times New Roman"/>
              </a:rPr>
              <a:t>se</a:t>
            </a:r>
            <a:r>
              <a:rPr sz="6000" spc="-15" dirty="0">
                <a:solidFill>
                  <a:srgbClr val="5F7AAD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5F7AAD"/>
                </a:solidFill>
                <a:latin typeface="Times New Roman"/>
                <a:cs typeface="Times New Roman"/>
              </a:rPr>
              <a:t>d</a:t>
            </a:r>
            <a:r>
              <a:rPr sz="6000" spc="20" dirty="0">
                <a:solidFill>
                  <a:srgbClr val="5F7AAD"/>
                </a:solidFill>
                <a:latin typeface="Times New Roman"/>
                <a:cs typeface="Times New Roman"/>
              </a:rPr>
              <a:t>o</a:t>
            </a:r>
            <a:r>
              <a:rPr sz="6000" dirty="0">
                <a:solidFill>
                  <a:srgbClr val="5F7AAD"/>
                </a:solidFill>
                <a:latin typeface="Times New Roman"/>
                <a:cs typeface="Times New Roman"/>
              </a:rPr>
              <a:t>n’t</a:t>
            </a:r>
            <a:r>
              <a:rPr sz="6000" spc="-35" dirty="0">
                <a:solidFill>
                  <a:srgbClr val="5F7AAD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5F7AAD"/>
                </a:solidFill>
                <a:latin typeface="Times New Roman"/>
                <a:cs typeface="Times New Roman"/>
              </a:rPr>
              <a:t>c</a:t>
            </a:r>
            <a:r>
              <a:rPr sz="6000" spc="15" dirty="0">
                <a:solidFill>
                  <a:srgbClr val="5F7AAD"/>
                </a:solidFill>
                <a:latin typeface="Times New Roman"/>
                <a:cs typeface="Times New Roman"/>
              </a:rPr>
              <a:t>h</a:t>
            </a:r>
            <a:r>
              <a:rPr sz="6000" dirty="0">
                <a:solidFill>
                  <a:srgbClr val="5F7AAD"/>
                </a:solidFill>
                <a:latin typeface="Times New Roman"/>
                <a:cs typeface="Times New Roman"/>
              </a:rPr>
              <a:t>e</a:t>
            </a:r>
            <a:r>
              <a:rPr sz="6000" spc="5" dirty="0">
                <a:solidFill>
                  <a:srgbClr val="5F7AAD"/>
                </a:solidFill>
                <a:latin typeface="Times New Roman"/>
                <a:cs typeface="Times New Roman"/>
              </a:rPr>
              <a:t>a</a:t>
            </a:r>
            <a:r>
              <a:rPr sz="6000" dirty="0">
                <a:solidFill>
                  <a:srgbClr val="5F7AAD"/>
                </a:solidFill>
                <a:latin typeface="Times New Roman"/>
                <a:cs typeface="Times New Roman"/>
              </a:rPr>
              <a:t>t!</a:t>
            </a:r>
            <a:endParaRPr lang="en-US" sz="6000" dirty="0">
              <a:solidFill>
                <a:srgbClr val="5F7AAD"/>
              </a:solidFill>
              <a:latin typeface="Times New Roman"/>
              <a:cs typeface="Times New Roman"/>
            </a:endParaRPr>
          </a:p>
          <a:p>
            <a:pPr marL="12700" marR="285750">
              <a:lnSpc>
                <a:spcPct val="100000"/>
              </a:lnSpc>
              <a:tabLst>
                <a:tab pos="3030220" algn="l"/>
              </a:tabLst>
            </a:pPr>
            <a:r>
              <a:rPr lang="en-US" sz="6000" spc="-65" dirty="0">
                <a:solidFill>
                  <a:srgbClr val="C00000"/>
                </a:solidFill>
                <a:latin typeface="Times New Roman"/>
                <a:cs typeface="Times New Roman"/>
              </a:rPr>
              <a:t>(I trust you. Don’t break my trust!)</a:t>
            </a:r>
            <a:r>
              <a:rPr sz="6000" spc="-6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endParaRPr sz="60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7618" y="5224134"/>
            <a:ext cx="5753100" cy="430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883" y="3337814"/>
            <a:ext cx="216408" cy="222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60677" y="3078225"/>
            <a:ext cx="738124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dirty="0">
                <a:latin typeface="Times New Roman" pitchFamily="18" charset="0"/>
                <a:cs typeface="Times New Roman" pitchFamily="18" charset="0"/>
              </a:rPr>
              <a:t>Faking</a:t>
            </a:r>
            <a:r>
              <a:rPr sz="4800" spc="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48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sz="4800" spc="5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sz="48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sz="4800" spc="5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sz="4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sz="4800" spc="1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sz="48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sz="4800" spc="-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4800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sz="4800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4800" dirty="0">
                <a:latin typeface="Times New Roman" pitchFamily="18" charset="0"/>
                <a:cs typeface="Times New Roman" pitchFamily="18" charset="0"/>
              </a:rPr>
              <a:t>conv</a:t>
            </a:r>
            <a:r>
              <a:rPr sz="4800" spc="1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sz="4800" dirty="0">
                <a:latin typeface="Times New Roman" pitchFamily="18" charset="0"/>
                <a:cs typeface="Times New Roman" pitchFamily="18" charset="0"/>
              </a:rPr>
              <a:t>nc</a:t>
            </a:r>
            <a:r>
              <a:rPr sz="4800" spc="5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sz="4800" dirty="0">
                <a:latin typeface="Times New Roman" pitchFamily="18" charset="0"/>
                <a:cs typeface="Times New Roman" pitchFamily="18" charset="0"/>
              </a:rPr>
              <a:t>ngly.</a:t>
            </a:r>
          </a:p>
        </p:txBody>
      </p:sp>
      <p:sp>
        <p:nvSpPr>
          <p:cNvPr id="4" name="object 4"/>
          <p:cNvSpPr/>
          <p:nvPr/>
        </p:nvSpPr>
        <p:spPr>
          <a:xfrm>
            <a:off x="976883" y="6675373"/>
            <a:ext cx="216408" cy="22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0677" y="6281292"/>
            <a:ext cx="6716395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Times New Roman" pitchFamily="18" charset="0"/>
                <a:cs typeface="Times New Roman" pitchFamily="18" charset="0"/>
              </a:rPr>
              <a:t>Creating alternative reality.</a:t>
            </a:r>
            <a:endParaRPr sz="4800" spc="-5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871" rIns="0" bIns="0" rtlCol="0">
            <a:spAutoFit/>
          </a:bodyPr>
          <a:lstStyle/>
          <a:p>
            <a:pPr marL="835660">
              <a:lnSpc>
                <a:spcPct val="100000"/>
              </a:lnSpc>
            </a:pPr>
            <a:r>
              <a:rPr sz="6300" spc="5" dirty="0"/>
              <a:t>Goals</a:t>
            </a:r>
            <a:r>
              <a:rPr sz="6300" spc="-35" dirty="0"/>
              <a:t> </a:t>
            </a:r>
            <a:r>
              <a:rPr sz="6300" spc="5" dirty="0"/>
              <a:t>of</a:t>
            </a:r>
            <a:r>
              <a:rPr sz="6300" dirty="0"/>
              <a:t> </a:t>
            </a:r>
            <a:r>
              <a:rPr sz="6300" spc="5" dirty="0"/>
              <a:t>Computer</a:t>
            </a:r>
            <a:r>
              <a:rPr sz="6300" spc="-45" dirty="0"/>
              <a:t> </a:t>
            </a:r>
            <a:r>
              <a:rPr sz="6300" spc="5" dirty="0"/>
              <a:t>G</a:t>
            </a:r>
            <a:r>
              <a:rPr sz="6300" spc="15" dirty="0"/>
              <a:t>r</a:t>
            </a:r>
            <a:r>
              <a:rPr sz="6300" spc="5" dirty="0"/>
              <a:t>aphics</a:t>
            </a:r>
            <a:endParaRPr sz="6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871" rIns="0" bIns="0" rtlCol="0">
            <a:spAutoFit/>
          </a:bodyPr>
          <a:lstStyle/>
          <a:p>
            <a:pPr marL="3372485">
              <a:lnSpc>
                <a:spcPct val="100000"/>
              </a:lnSpc>
            </a:pPr>
            <a:r>
              <a:rPr sz="6300" spc="5" dirty="0"/>
              <a:t>Fa</a:t>
            </a:r>
            <a:r>
              <a:rPr sz="6300" spc="15" dirty="0"/>
              <a:t>k</a:t>
            </a:r>
            <a:r>
              <a:rPr sz="6300" spc="5" dirty="0"/>
              <a:t>ing</a:t>
            </a:r>
            <a:r>
              <a:rPr sz="6300" spc="-60" dirty="0"/>
              <a:t> </a:t>
            </a:r>
            <a:r>
              <a:rPr sz="6300" spc="5" dirty="0"/>
              <a:t>Reality</a:t>
            </a:r>
            <a:endParaRPr sz="6300"/>
          </a:p>
        </p:txBody>
      </p:sp>
      <p:sp>
        <p:nvSpPr>
          <p:cNvPr id="3" name="object 3"/>
          <p:cNvSpPr/>
          <p:nvPr/>
        </p:nvSpPr>
        <p:spPr>
          <a:xfrm>
            <a:off x="2006600" y="2057400"/>
            <a:ext cx="9144000" cy="731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871" rIns="0" bIns="0" rtlCol="0">
            <a:spAutoFit/>
          </a:bodyPr>
          <a:lstStyle/>
          <a:p>
            <a:pPr marL="3372485">
              <a:lnSpc>
                <a:spcPct val="100000"/>
              </a:lnSpc>
            </a:pPr>
            <a:r>
              <a:rPr sz="6300" spc="5" dirty="0"/>
              <a:t>Fa</a:t>
            </a:r>
            <a:r>
              <a:rPr sz="6300" spc="15" dirty="0"/>
              <a:t>k</a:t>
            </a:r>
            <a:r>
              <a:rPr sz="6300" spc="5" dirty="0"/>
              <a:t>ing</a:t>
            </a:r>
            <a:r>
              <a:rPr sz="6300" spc="-60" dirty="0"/>
              <a:t> </a:t>
            </a:r>
            <a:r>
              <a:rPr sz="6300" spc="5" dirty="0"/>
              <a:t>Reality</a:t>
            </a:r>
            <a:endParaRPr sz="6300"/>
          </a:p>
        </p:txBody>
      </p:sp>
      <p:sp>
        <p:nvSpPr>
          <p:cNvPr id="3" name="object 3"/>
          <p:cNvSpPr/>
          <p:nvPr/>
        </p:nvSpPr>
        <p:spPr>
          <a:xfrm>
            <a:off x="2006600" y="1981200"/>
            <a:ext cx="9448800" cy="708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3368</TotalTime>
  <Words>273</Words>
  <Application>Microsoft Office PowerPoint</Application>
  <PresentationFormat>Custom</PresentationFormat>
  <Paragraphs>106</Paragraphs>
  <Slides>33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Gabriola</vt:lpstr>
      <vt:lpstr>Times New Roman</vt:lpstr>
      <vt:lpstr>Office Theme</vt:lpstr>
      <vt:lpstr>CSE 425: Computer Graphics</vt:lpstr>
      <vt:lpstr>Shown in SIGGRAPH1986 </vt:lpstr>
      <vt:lpstr>PowerPoint Presentation</vt:lpstr>
      <vt:lpstr>Text Books</vt:lpstr>
      <vt:lpstr>Grading</vt:lpstr>
      <vt:lpstr>Cheating – Zero Tolerance</vt:lpstr>
      <vt:lpstr>Goals of Computer Graphics</vt:lpstr>
      <vt:lpstr>Faking Reality</vt:lpstr>
      <vt:lpstr>Faking Reality</vt:lpstr>
      <vt:lpstr>Faking Reality</vt:lpstr>
      <vt:lpstr>Alternative reality</vt:lpstr>
      <vt:lpstr>What are the applications of graphics?</vt:lpstr>
      <vt:lpstr>What else use Computer Graphics</vt:lpstr>
      <vt:lpstr>Fundamental to a lot of fields</vt:lpstr>
      <vt:lpstr>What do you expect to learn? </vt:lpstr>
      <vt:lpstr>What you will learn in CSE 425 </vt:lpstr>
      <vt:lpstr>What you will NOT learn in CSE 425 </vt:lpstr>
      <vt:lpstr>A Brief History</vt:lpstr>
      <vt:lpstr>Ray Tracing (1980)</vt:lpstr>
      <vt:lpstr>Silicon Graphics – First GPU -- 1983</vt:lpstr>
      <vt:lpstr>OpenGL -- 1994</vt:lpstr>
      <vt:lpstr>Reality Engine -- 1994</vt:lpstr>
      <vt:lpstr>Now -- GPU Everywhere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you make this picture?</vt:lpstr>
      <vt:lpstr>PowerPoint Presentation</vt:lpstr>
      <vt:lpstr>Syllabus and 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Ilya</dc:creator>
  <cp:lastModifiedBy>bilkis</cp:lastModifiedBy>
  <cp:revision>68</cp:revision>
  <dcterms:created xsi:type="dcterms:W3CDTF">2015-07-26T11:48:38Z</dcterms:created>
  <dcterms:modified xsi:type="dcterms:W3CDTF">2020-08-18T18:42:47Z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2010-08-26T00:00:00Z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2015-07-26T00:00:00Z</vt:filetime>
  </property>
</Properties>
</file>